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9"/>
  </p:notesMasterIdLst>
  <p:handoutMasterIdLst>
    <p:handoutMasterId r:id="rId30"/>
  </p:handoutMasterIdLst>
  <p:sldIdLst>
    <p:sldId id="279" r:id="rId4"/>
    <p:sldId id="574" r:id="rId5"/>
    <p:sldId id="564" r:id="rId6"/>
    <p:sldId id="576" r:id="rId7"/>
    <p:sldId id="570" r:id="rId8"/>
    <p:sldId id="495" r:id="rId9"/>
    <p:sldId id="575" r:id="rId10"/>
    <p:sldId id="559" r:id="rId11"/>
    <p:sldId id="560" r:id="rId12"/>
    <p:sldId id="554" r:id="rId13"/>
    <p:sldId id="573" r:id="rId14"/>
    <p:sldId id="578" r:id="rId15"/>
    <p:sldId id="577" r:id="rId16"/>
    <p:sldId id="579" r:id="rId17"/>
    <p:sldId id="562" r:id="rId18"/>
    <p:sldId id="531" r:id="rId19"/>
    <p:sldId id="571" r:id="rId20"/>
    <p:sldId id="540" r:id="rId21"/>
    <p:sldId id="530" r:id="rId22"/>
    <p:sldId id="553" r:id="rId23"/>
    <p:sldId id="507" r:id="rId24"/>
    <p:sldId id="572" r:id="rId25"/>
    <p:sldId id="567" r:id="rId26"/>
    <p:sldId id="568" r:id="rId27"/>
    <p:sldId id="569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71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85953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7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9888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4772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717827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13355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1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6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4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64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 Recommendation Feedback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Wastewater and Storm Water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2019 LWC Issues and Recommendations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Wastewater</a:t>
            </a:r>
            <a:r>
              <a:rPr lang="en-US" sz="3200" b="1" i="1" dirty="0">
                <a:solidFill>
                  <a:srgbClr val="FFFF00"/>
                </a:solidFill>
              </a:rPr>
              <a:t>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Future state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* Short term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Today’s Issue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Wastewater/Storm Water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5486400" cy="624170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Needs are great: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Significant infrastructure needs– small cities and towns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Infrastructure is 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Financial resources inadequate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Infiltration and Inflow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Changing water-quality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Barr Engineering-- $300 M/Y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MPCA Analysis (2018)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$5B need-- 20 years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1050 projects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5% of the need- water quality regulations</a:t>
            </a:r>
          </a:p>
          <a:p>
            <a:pPr marL="974725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Challenges: ages of infrastructure, cost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5943600" y="230188"/>
            <a:ext cx="249029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2120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13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04800" y="609600"/>
            <a:ext cx="853439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2018: Wastewater/Storm Water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Management/ regulation/ policy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Support infrastructure needs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Nine recommendations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Four moved forward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Some legislative success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Issue carried over to 2019</a:t>
            </a:r>
          </a:p>
        </p:txBody>
      </p:sp>
    </p:spTree>
    <p:extLst>
      <p:ext uri="{BB962C8B-B14F-4D97-AF65-F5344CB8AC3E}">
        <p14:creationId xmlns:p14="http://schemas.microsoft.com/office/powerpoint/2010/main" val="285646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Wastewater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37377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Independent cost-effectiveness reviews of BMPs at WWTPs</a:t>
            </a:r>
            <a:r>
              <a:rPr lang="en-US" sz="2800" b="1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“Alternatives” reviews for WWTP operations</a:t>
            </a:r>
            <a:r>
              <a:rPr lang="en-US" sz="2800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Independent peer reviews of wastewater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Pilot a watershed-scale nutrient trading program</a:t>
            </a:r>
            <a:r>
              <a:rPr lang="en-US" sz="28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Identify efficiencies for regional wastewater admin, operations and maintenance– collaboration</a:t>
            </a:r>
            <a:r>
              <a:rPr lang="en-US" sz="28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Change flushable wipe labels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Continue to support PFA bonding request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Provide inflow/ infiltration funding for sewers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Streamline regulatory process</a:t>
            </a:r>
            <a:r>
              <a:rPr lang="en-US" sz="2800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128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0866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15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8847"/>
            <a:ext cx="8305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/>
            <a:endParaRPr lang="en-US" sz="4000" b="1" u="sng" dirty="0" smtClean="0">
              <a:solidFill>
                <a:srgbClr val="FFFF00"/>
              </a:solidFill>
            </a:endParaRPr>
          </a:p>
          <a:p>
            <a:pPr marL="517525" lvl="1"/>
            <a:r>
              <a:rPr lang="en-US" sz="4000" b="1" dirty="0" smtClean="0">
                <a:solidFill>
                  <a:srgbClr val="FFFF00"/>
                </a:solidFill>
              </a:rPr>
              <a:t>Today’s Request:</a:t>
            </a:r>
          </a:p>
          <a:p>
            <a:pPr marL="517525" lvl="1"/>
            <a:endParaRPr lang="en-US" sz="4000" b="1" dirty="0" smtClean="0">
              <a:solidFill>
                <a:srgbClr val="FFFF00"/>
              </a:solidFill>
            </a:endParaRP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Small groups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Review issues/recommendations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Missing issues?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Missing stakeholders?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Rank issues (H-M-L)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Seeking your input--not consensus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Will revisit issues later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9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Resources: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Recommendation/issue summary paper-draft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Background issue paper- draft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17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Today’s Issue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9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5962" y="0"/>
            <a:ext cx="6950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Groundwater Sustainability--Will We Run Out?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590800"/>
            <a:ext cx="632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Issues: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Warning signs: WB Lake, Areas of Concern, GWMAs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Hidden problem: noted first in lakes, streams, and 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wetlands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Issues are well documented</a:t>
            </a:r>
          </a:p>
        </p:txBody>
      </p:sp>
    </p:spTree>
    <p:extLst>
      <p:ext uri="{BB962C8B-B14F-4D97-AF65-F5344CB8AC3E}">
        <p14:creationId xmlns:p14="http://schemas.microsoft.com/office/powerpoint/2010/main" val="34099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Recommendations: GW Sustainability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7459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Identify/protect vulnerable aquifers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Balance our water bank accounts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Enhance water appropriation permit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Increase GW modeling and GWMA process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Costs/benefits of sustainability effort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Study/allow re-use/recharge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Promote inter-jurisdictional water management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Assess GW/SW/Bio interrelation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Reconcile GW/SW interaction in appropriation rules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Dedicate some CWFs for sustainable water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Establish a CWC sustainability committee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Legislation: Liability protection for salt applicators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Implement GW Protection Act– nitrate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Identity and protect vulnerable DW aquifers to D</a:t>
            </a:r>
            <a:r>
              <a:rPr lang="en-US" sz="2400" dirty="0" smtClean="0">
                <a:solidFill>
                  <a:srgbClr val="FFFF00"/>
                </a:solidFill>
              </a:rPr>
              <a:t>W</a:t>
            </a:r>
            <a:r>
              <a:rPr lang="en-US" sz="1200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013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Kristen Van Amber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Kasey Gerkovich-LCC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Stark- Director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Consensus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issues (1-2) and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665893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Complete Issue 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 based on your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LWC Members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Additional 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Legislature- before session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Committees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2272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 and most important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5" y="-28355"/>
            <a:ext cx="9254836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Thank You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86800" y="6248400"/>
            <a:ext cx="228600" cy="381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139869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Please turn in your spreadsheet (1 per group)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Issue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Initial Consensus from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 -November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28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Legislative Water Commission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2868478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REVIEW-state agencies’ water policy reports &amp; recommendations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GATHER- data and comments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LEGISLATIVE RECOMMENDATIONS: Assist legislature in formulating legislation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SHARE-data &amp; information with LCCMR, CWC, legislative standing committees, upon request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COORDINATE-with the CWC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8"/>
            <a:ext cx="7924800" cy="1329595"/>
          </a:xfrm>
        </p:spPr>
        <p:txBody>
          <a:bodyPr/>
          <a:lstStyle/>
          <a:p>
            <a:pPr algn="ctr"/>
            <a:r>
              <a:rPr lang="en-US" b="1" dirty="0" smtClean="0"/>
              <a:t>How can the recommendations be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9784"/>
            <a:ext cx="8458200" cy="4038029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Propose/promote/support legislation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Resource for stakeholders regarding  legislative initiatives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Recommendations to guide or suggests programs/planning/funding: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LCCMR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CWC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59527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LWC: 12 Members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47376"/>
              </p:ext>
            </p:extLst>
          </p:nvPr>
        </p:nvGraphicFramePr>
        <p:xfrm>
          <a:off x="486714" y="1066800"/>
          <a:ext cx="8428687" cy="48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Plymouth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Northfield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Draheim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Lake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 Valley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Gruenhagen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Glencoe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Isaacson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Shoreview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Mankato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Torkelson*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Hanska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Luverne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Wiger*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869025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2018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2019 Process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Overview of possible 2019 Issues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Describe Today’s Issue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Small Group Review/Report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Next Steps</a:t>
            </a: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52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2019 Recommendations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598182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Six Issues with recommendations: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Based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2018 session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guidance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Stakeholder advice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Review of many plans/documents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860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 Firm Foundation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07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Six Issue Areas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2702</TotalTime>
  <Words>916</Words>
  <Application>Microsoft Office PowerPoint</Application>
  <PresentationFormat>On-screen Show (4:3)</PresentationFormat>
  <Paragraphs>321</Paragraphs>
  <Slides>25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7-00134_MS_Qwest_template_Segoe</vt:lpstr>
      <vt:lpstr>White with Courier font for code slides</vt:lpstr>
      <vt:lpstr>PowerPoint Presentation</vt:lpstr>
      <vt:lpstr>PowerPoint Presentation</vt:lpstr>
      <vt:lpstr>Legislative Water Commission</vt:lpstr>
      <vt:lpstr>How can the recommendations be used?</vt:lpstr>
      <vt:lpstr>LWC: 12 Members</vt:lpstr>
      <vt:lpstr>Agenda</vt:lpstr>
      <vt:lpstr>2019 Recommendations</vt:lpstr>
      <vt:lpstr>PowerPoint Presentation</vt:lpstr>
      <vt:lpstr>PowerPoint Presentation</vt:lpstr>
      <vt:lpstr>PowerPoint Presentation</vt:lpstr>
      <vt:lpstr>PowerPoint Presentation</vt:lpstr>
      <vt:lpstr> Wastewater/Storm Water</vt:lpstr>
      <vt:lpstr>PowerPoint Presentation</vt:lpstr>
      <vt:lpstr>Recommendations: Wastewater</vt:lpstr>
      <vt:lpstr>PowerPoint Presentation</vt:lpstr>
      <vt:lpstr>PowerPoint Presentation</vt:lpstr>
      <vt:lpstr>PowerPoint Presentation</vt:lpstr>
      <vt:lpstr>PowerPoint Presentation</vt:lpstr>
      <vt:lpstr>Recommendations: GW Sustainability</vt:lpstr>
      <vt:lpstr>PowerPoint Presentation</vt:lpstr>
      <vt:lpstr>Next Steps</vt:lpstr>
      <vt:lpstr>PowerPoint Presentation</vt:lpstr>
      <vt:lpstr>Thank You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277</cp:revision>
  <cp:lastPrinted>2018-04-20T14:20:07Z</cp:lastPrinted>
  <dcterms:created xsi:type="dcterms:W3CDTF">2015-03-10T18:36:30Z</dcterms:created>
  <dcterms:modified xsi:type="dcterms:W3CDTF">2018-07-25T14:17:25Z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