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2"/>
    <p:sldMasterId id="2147483674" r:id="rId3"/>
  </p:sldMasterIdLst>
  <p:notesMasterIdLst>
    <p:notesMasterId r:id="rId29"/>
  </p:notesMasterIdLst>
  <p:handoutMasterIdLst>
    <p:handoutMasterId r:id="rId30"/>
  </p:handoutMasterIdLst>
  <p:sldIdLst>
    <p:sldId id="279" r:id="rId4"/>
    <p:sldId id="574" r:id="rId5"/>
    <p:sldId id="564" r:id="rId6"/>
    <p:sldId id="576" r:id="rId7"/>
    <p:sldId id="570" r:id="rId8"/>
    <p:sldId id="495" r:id="rId9"/>
    <p:sldId id="575" r:id="rId10"/>
    <p:sldId id="559" r:id="rId11"/>
    <p:sldId id="560" r:id="rId12"/>
    <p:sldId id="554" r:id="rId13"/>
    <p:sldId id="573" r:id="rId14"/>
    <p:sldId id="578" r:id="rId15"/>
    <p:sldId id="577" r:id="rId16"/>
    <p:sldId id="579" r:id="rId17"/>
    <p:sldId id="562" r:id="rId18"/>
    <p:sldId id="531" r:id="rId19"/>
    <p:sldId id="571" r:id="rId20"/>
    <p:sldId id="540" r:id="rId21"/>
    <p:sldId id="530" r:id="rId22"/>
    <p:sldId id="553" r:id="rId23"/>
    <p:sldId id="507" r:id="rId24"/>
    <p:sldId id="572" r:id="rId25"/>
    <p:sldId id="567" r:id="rId26"/>
    <p:sldId id="568" r:id="rId27"/>
    <p:sldId id="569" r:id="rId28"/>
  </p:sldIdLst>
  <p:sldSz cx="9144000" cy="6858000" type="screen4x3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94651" autoAdjust="0"/>
  </p:normalViewPr>
  <p:slideViewPr>
    <p:cSldViewPr>
      <p:cViewPr varScale="1">
        <p:scale>
          <a:sx n="109" d="100"/>
          <a:sy n="109" d="100"/>
        </p:scale>
        <p:origin x="1710" y="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2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3011699" cy="4636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6769" y="3"/>
            <a:ext cx="3011699" cy="4636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831258-A360-4ACC-9661-2E29C56685C1}" type="datetimeFigureOut">
              <a:rPr lang="en-US" smtClean="0"/>
              <a:t>7/25/2018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772381"/>
            <a:ext cx="3011699" cy="4636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6769" y="8772381"/>
            <a:ext cx="3011699" cy="4636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35527E-8EAE-45E6-B359-CC2596746F9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66489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11699" cy="46180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9" y="0"/>
            <a:ext cx="3011699" cy="46180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EDCA30-2ED5-41C4-A072-F195EC56C9D7}" type="datetimeFigureOut">
              <a:rPr lang="en-US" smtClean="0"/>
              <a:t>7/25/2018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692150"/>
            <a:ext cx="46196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387136"/>
            <a:ext cx="5560060" cy="4156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772669"/>
            <a:ext cx="3011699" cy="4618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9" y="8772669"/>
            <a:ext cx="3011699" cy="4618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E7E218-9473-4E4E-BA13-22C19D99876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73630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NAWQA Nutrients—UMESC meeting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March 25-26, 2002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F185F9-68F6-4836-A033-973CF1212F7A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49793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57066" indent="-291179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64717" indent="-23294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30604" indent="-23294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96491" indent="-23294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E7DBAD6-C419-4064-B5C4-3113ADC1088E}" type="slidenum">
              <a:rPr lang="en-US" smtClean="0"/>
              <a:pPr eaLnBrk="1" hangingPunct="1"/>
              <a:t>16</a:t>
            </a:fld>
            <a:endParaRPr lang="en-US" dirty="0" smtClean="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</a:rPr>
              <a:t>For more information and real time monitoring data you can visit this web site.</a:t>
            </a:r>
          </a:p>
        </p:txBody>
      </p:sp>
    </p:spTree>
    <p:extLst>
      <p:ext uri="{BB962C8B-B14F-4D97-AF65-F5344CB8AC3E}">
        <p14:creationId xmlns:p14="http://schemas.microsoft.com/office/powerpoint/2010/main" val="38595327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NAWQA Nutrients—UMESC meeting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March 25-26, 2002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F185F9-68F6-4836-A033-973CF1212F7A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8715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57066" indent="-291179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64717" indent="-23294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30604" indent="-23294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96491" indent="-23294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E7DBAD6-C419-4064-B5C4-3113ADC1088E}" type="slidenum">
              <a:rPr lang="en-US" smtClean="0"/>
              <a:pPr eaLnBrk="1" hangingPunct="1"/>
              <a:t>18</a:t>
            </a:fld>
            <a:endParaRPr lang="en-US" dirty="0" smtClean="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</a:rPr>
              <a:t>For more information and real time monitoring data you can visit this web site.</a:t>
            </a:r>
          </a:p>
        </p:txBody>
      </p:sp>
    </p:spTree>
    <p:extLst>
      <p:ext uri="{BB962C8B-B14F-4D97-AF65-F5344CB8AC3E}">
        <p14:creationId xmlns:p14="http://schemas.microsoft.com/office/powerpoint/2010/main" val="17988845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57066" indent="-291179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64717" indent="-23294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30604" indent="-23294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96491" indent="-23294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E7DBAD6-C419-4064-B5C4-3113ADC1088E}" type="slidenum">
              <a:rPr lang="en-US" smtClean="0"/>
              <a:pPr eaLnBrk="1" hangingPunct="1"/>
              <a:t>20</a:t>
            </a:fld>
            <a:endParaRPr lang="en-US" dirty="0" smtClean="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</a:rPr>
              <a:t>For more information and real time monitoring data you can visit this web site.</a:t>
            </a:r>
          </a:p>
        </p:txBody>
      </p:sp>
    </p:spTree>
    <p:extLst>
      <p:ext uri="{BB962C8B-B14F-4D97-AF65-F5344CB8AC3E}">
        <p14:creationId xmlns:p14="http://schemas.microsoft.com/office/powerpoint/2010/main" val="17477243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57066" indent="-291179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64717" indent="-23294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30604" indent="-23294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96491" indent="-23294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E7DBAD6-C419-4064-B5C4-3113ADC1088E}" type="slidenum">
              <a:rPr lang="en-US" smtClean="0"/>
              <a:pPr eaLnBrk="1" hangingPunct="1"/>
              <a:t>22</a:t>
            </a:fld>
            <a:endParaRPr lang="en-US" dirty="0" smtClean="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</a:rPr>
              <a:t>For more information and real time monitoring data you can visit this web site.</a:t>
            </a:r>
          </a:p>
        </p:txBody>
      </p:sp>
    </p:spTree>
    <p:extLst>
      <p:ext uri="{BB962C8B-B14F-4D97-AF65-F5344CB8AC3E}">
        <p14:creationId xmlns:p14="http://schemas.microsoft.com/office/powerpoint/2010/main" val="7178273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NAWQA Nutrients—UMESC meeting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March 25-26, 2002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F185F9-68F6-4836-A033-973CF1212F7A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14543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57066" indent="-291179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64717" indent="-23294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30604" indent="-23294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96491" indent="-23294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E7DBAD6-C419-4064-B5C4-3113ADC1088E}" type="slidenum">
              <a:rPr lang="en-US" smtClean="0"/>
              <a:pPr eaLnBrk="1" hangingPunct="1"/>
              <a:t>25</a:t>
            </a:fld>
            <a:endParaRPr lang="en-US" dirty="0" smtClean="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</a:rPr>
              <a:t>For more information and real time monitoring data you can visit this web site.</a:t>
            </a:r>
          </a:p>
        </p:txBody>
      </p:sp>
    </p:spTree>
    <p:extLst>
      <p:ext uri="{BB962C8B-B14F-4D97-AF65-F5344CB8AC3E}">
        <p14:creationId xmlns:p14="http://schemas.microsoft.com/office/powerpoint/2010/main" val="11335547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NAWQA Nutrients—UMESC meeting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March 25-26, 2002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F185F9-68F6-4836-A033-973CF1212F7A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90931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6F8E87-5C66-4433-9D18-2D92FC0A8060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34892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NAWQA Nutrients—UMESC meeting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March 25-26, 2002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F185F9-68F6-4836-A033-973CF1212F7A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09021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r>
              <a:rPr lang="en-US" dirty="0" smtClean="0"/>
              <a:t>Protection of ground water and surface water resources will require substantial investments from a diversity of funding sources over all levels of government during the next decade. As a part of this effort, this program of mapping, monitoring and managing is necessary to deliver the basic understanding of the hydrologic system for both surface and groundwater.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4735AB-0E02-4686-A23A-55AEBD8F4368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5105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NAWQA Nutrients—UMESC meeting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March 25-26, 2002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F185F9-68F6-4836-A033-973CF1212F7A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97601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 we hope to</a:t>
            </a:r>
            <a:r>
              <a:rPr lang="en-US" baseline="0" dirty="0" smtClean="0"/>
              <a:t> leave you with is a much better understanding of our state’s groundwater resources and appreciation for the challenges we face.</a:t>
            </a:r>
          </a:p>
          <a:p>
            <a:endParaRPr lang="en-US" baseline="0" dirty="0" smtClean="0"/>
          </a:p>
          <a:p>
            <a:r>
              <a:rPr lang="en-US" baseline="0" dirty="0" smtClean="0"/>
              <a:t>Simply stated the problem we are increasingly recognizing is that there are ….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A545A-EE1C-4728-95FC-F18A1784DDA4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275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NAWQA Nutrients—UMESC meeting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March 25-26, 2002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F185F9-68F6-4836-A033-973CF1212F7A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6353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NAWQA Nutrients—UMESC meeting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March 25-26, 2002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F185F9-68F6-4836-A033-973CF1212F7A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77410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0250" y="1905000"/>
            <a:ext cx="7681913" cy="1523495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540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30249" y="4344988"/>
            <a:ext cx="7681913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 bwMode="white">
          <a:xfrm>
            <a:off x="381000" y="1411553"/>
            <a:ext cx="8382000" cy="2200602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 bwMode="white">
          <a:xfrm>
            <a:off x="381000" y="1411553"/>
            <a:ext cx="8382000" cy="2200602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0" y="6238875"/>
            <a:ext cx="9144001" cy="619125"/>
          </a:xfrm>
          <a:solidFill>
            <a:srgbClr val="FFFF99"/>
          </a:solidFill>
        </p:spPr>
        <p:txBody>
          <a:bodyPr wrap="square" lIns="152394" tIns="76197" rIns="152394" bIns="76197" anchor="b" anchorCtr="0">
            <a:noAutofit/>
          </a:bodyPr>
          <a:lstStyle>
            <a:lvl1pPr algn="r">
              <a:buFont typeface="Arial" pitchFamily="34" charset="0"/>
              <a:buNone/>
              <a:defRPr>
                <a:solidFill>
                  <a:srgbClr val="000000"/>
                </a:solidFill>
                <a:effectLst/>
                <a:latin typeface="+mj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emo, Video etc. &quot;special&quot;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68955" y="4344988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10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FF9929">
                        <a:lumMod val="20000"/>
                        <a:lumOff val="80000"/>
                      </a:srgbClr>
                    </a:gs>
                    <a:gs pos="28000">
                      <a:srgbClr val="F8F57B"/>
                    </a:gs>
                    <a:gs pos="62000">
                      <a:srgbClr val="D5B953"/>
                    </a:gs>
                    <a:gs pos="88000">
                      <a:srgbClr val="D1943B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to…</a:t>
            </a:r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se for slides with Software C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722313" y="1905000"/>
            <a:ext cx="8040688" cy="2286000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mo, Video etc. &quot;special&quot;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68955" y="4344988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10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FF9929">
                        <a:lumMod val="20000"/>
                        <a:lumOff val="80000"/>
                      </a:srgbClr>
                    </a:gs>
                    <a:gs pos="28000">
                      <a:srgbClr val="F8F57B"/>
                    </a:gs>
                    <a:gs pos="62000">
                      <a:srgbClr val="D5B953"/>
                    </a:gs>
                    <a:gs pos="88000">
                      <a:srgbClr val="D1943B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to…</a:t>
            </a:r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12875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411553"/>
            <a:ext cx="4114800" cy="2129814"/>
          </a:xfrm>
        </p:spPr>
        <p:txBody>
          <a:bodyPr/>
          <a:lstStyle>
            <a:lvl1pPr marL="339976" indent="-339976">
              <a:lnSpc>
                <a:spcPct val="90000"/>
              </a:lnSpc>
              <a:defRPr sz="2800"/>
            </a:lvl1pPr>
            <a:lvl2pPr marL="673338" indent="-325424">
              <a:lnSpc>
                <a:spcPct val="90000"/>
              </a:lnSpc>
              <a:defRPr sz="2400"/>
            </a:lvl2pPr>
            <a:lvl3pPr marL="953785" indent="-288384">
              <a:lnSpc>
                <a:spcPct val="90000"/>
              </a:lnSpc>
              <a:defRPr sz="2000"/>
            </a:lvl3pPr>
            <a:lvl4pPr marL="1227618" indent="-273833">
              <a:lnSpc>
                <a:spcPct val="90000"/>
              </a:lnSpc>
              <a:defRPr sz="1800"/>
            </a:lvl4pPr>
            <a:lvl5pPr marL="1516002" indent="-280447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1553"/>
            <a:ext cx="4114800" cy="2129814"/>
          </a:xfrm>
        </p:spPr>
        <p:txBody>
          <a:bodyPr/>
          <a:lstStyle>
            <a:lvl1pPr marL="347914" indent="-347914">
              <a:lnSpc>
                <a:spcPct val="90000"/>
              </a:lnSpc>
              <a:defRPr sz="2800"/>
            </a:lvl1pPr>
            <a:lvl2pPr marL="673338" indent="-339976">
              <a:lnSpc>
                <a:spcPct val="90000"/>
              </a:lnSpc>
              <a:defRPr sz="2400"/>
            </a:lvl2pPr>
            <a:lvl3pPr marL="961722" indent="-302936">
              <a:lnSpc>
                <a:spcPct val="90000"/>
              </a:lnSpc>
              <a:defRPr sz="2000"/>
            </a:lvl3pPr>
            <a:lvl4pPr marL="1227618" indent="-265896">
              <a:lnSpc>
                <a:spcPct val="90000"/>
              </a:lnSpc>
              <a:defRPr sz="1800"/>
            </a:lvl4pPr>
            <a:lvl5pPr marL="1516002" indent="-273833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411553"/>
            <a:ext cx="4114800" cy="692498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0999" y="2174875"/>
            <a:ext cx="4114800" cy="1537344"/>
          </a:xfrm>
        </p:spPr>
        <p:txBody>
          <a:bodyPr/>
          <a:lstStyle>
            <a:lvl1pPr marL="281770" indent="-281770">
              <a:defRPr sz="2300"/>
            </a:lvl1pPr>
            <a:lvl2pPr marL="562218" indent="-265896">
              <a:defRPr sz="2000"/>
            </a:lvl2pPr>
            <a:lvl3pPr marL="813562" indent="-243407">
              <a:defRPr sz="1800"/>
            </a:lvl3pPr>
            <a:lvl4pPr marL="1050354" indent="-228856">
              <a:defRPr sz="1700"/>
            </a:lvl4pPr>
            <a:lvl5pPr marL="1279210" indent="-206367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981" y="1411553"/>
            <a:ext cx="4117019" cy="692498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117974" cy="1537344"/>
          </a:xfrm>
        </p:spPr>
        <p:txBody>
          <a:bodyPr/>
          <a:lstStyle>
            <a:lvl1pPr marL="296321" indent="-296321">
              <a:defRPr sz="2300"/>
            </a:lvl1pPr>
            <a:lvl2pPr marL="570155" indent="-273833">
              <a:defRPr sz="2000"/>
            </a:lvl2pPr>
            <a:lvl3pPr marL="821499" indent="-244730">
              <a:defRPr sz="1800"/>
            </a:lvl3pPr>
            <a:lvl4pPr marL="1050354" indent="-236793">
              <a:defRPr sz="1700"/>
            </a:lvl4pPr>
            <a:lvl5pPr marL="1279210" indent="-220919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ALKIN - Prints in GRAYS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412875"/>
            <a:ext cx="8382000" cy="2135969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4" name="Picture 3" descr="footer_graphic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5435827"/>
            <a:ext cx="9144000" cy="1420586"/>
          </a:xfrm>
          <a:prstGeom prst="rect">
            <a:avLst/>
          </a:prstGeom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61" r:id="rId12"/>
  </p:sldLayoutIdLst>
  <p:transition>
    <p:fade/>
  </p:transition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lang="en-US" sz="4800" b="0" kern="1200" cap="none" spc="-150" dirty="0" smtClean="0">
          <a:ln w="3175">
            <a:noFill/>
          </a:ln>
          <a:gradFill flip="none" rotWithShape="1">
            <a:gsLst>
              <a:gs pos="0">
                <a:srgbClr val="FFFFB9"/>
              </a:gs>
              <a:gs pos="36000">
                <a:srgbClr val="FFFF99"/>
              </a:gs>
              <a:gs pos="86000">
                <a:srgbClr val="F6AE1E"/>
              </a:gs>
            </a:gsLst>
            <a:lin ang="5400000" scaled="0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n-ea"/>
          <a:cs typeface="Arial" charset="0"/>
        </a:defRPr>
      </a:lvl1pPr>
    </p:titleStyle>
    <p:bodyStyle>
      <a:lvl1pPr marL="396875" indent="-3968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3968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7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258888" indent="-344488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7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4963" indent="-3460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7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941513" indent="-336550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7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hite rectangle.png"/>
          <p:cNvPicPr>
            <a:picLocks noChangeAspect="1"/>
          </p:cNvPicPr>
          <p:nvPr/>
        </p:nvPicPr>
        <p:blipFill>
          <a:blip r:embed="rId4"/>
          <a:srcRect b="10453"/>
          <a:stretch>
            <a:fillRect/>
          </a:stretch>
        </p:blipFill>
        <p:spPr>
          <a:xfrm>
            <a:off x="0" y="1299706"/>
            <a:ext cx="9144000" cy="555829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2" y="1905000"/>
            <a:ext cx="8040688" cy="21082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ransition>
    <p:fade/>
  </p:transition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lang="en-US" sz="4800" b="0" kern="1200" cap="none" spc="-125" dirty="0" smtClean="0">
          <a:ln w="3175">
            <a:noFill/>
          </a:ln>
          <a:gradFill flip="none" rotWithShape="1">
            <a:gsLst>
              <a:gs pos="0">
                <a:srgbClr val="FFFFB9"/>
              </a:gs>
              <a:gs pos="36000">
                <a:srgbClr val="FFFF99"/>
              </a:gs>
              <a:gs pos="86000">
                <a:srgbClr val="F6AE1E"/>
              </a:gs>
            </a:gsLst>
            <a:lin ang="5400000" scaled="0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n-ea"/>
          <a:cs typeface="Arial" charset="0"/>
        </a:defRPr>
      </a:lvl1pPr>
    </p:titleStyle>
    <p:bodyStyle>
      <a:lvl1pPr marL="0" indent="0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30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1pPr>
      <a:lvl2pPr marL="384954" indent="-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8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2pPr>
      <a:lvl3pPr marL="761970" indent="-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3pPr>
      <a:lvl4pPr marL="1094009" indent="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4pPr>
      <a:lvl5pPr marL="1426047" indent="0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Miss2up062508.JPG"/>
          <p:cNvPicPr>
            <a:picLocks noChangeAspect="1"/>
          </p:cNvPicPr>
          <p:nvPr/>
        </p:nvPicPr>
        <p:blipFill>
          <a:blip r:embed="rId3" cstate="screen">
            <a:lum brigh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6464"/>
            <a:ext cx="9144000" cy="6934200"/>
          </a:xfrm>
          <a:prstGeom prst="rect">
            <a:avLst/>
          </a:prstGeom>
        </p:spPr>
      </p:pic>
      <p:sp>
        <p:nvSpPr>
          <p:cNvPr id="33794" name="Slide Number Placeholder 3"/>
          <p:cNvSpPr txBox="1">
            <a:spLocks noGrp="1"/>
          </p:cNvSpPr>
          <p:nvPr/>
        </p:nvSpPr>
        <p:spPr bwMode="auto">
          <a:xfrm>
            <a:off x="7143750" y="6129338"/>
            <a:ext cx="190500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50000"/>
              </a:spcBef>
            </a:pPr>
            <a:fld id="{CEDF6D9E-589F-437C-9337-E5231E9AD7EB}" type="slidenum">
              <a:rPr lang="en-US" sz="1400">
                <a:latin typeface="Arial" pitchFamily="34" charset="0"/>
              </a:rPr>
              <a:pPr algn="r">
                <a:spcBef>
                  <a:spcPct val="50000"/>
                </a:spcBef>
              </a:pPr>
              <a:t>1</a:t>
            </a:fld>
            <a:endParaRPr lang="en-US" sz="1400" dirty="0">
              <a:latin typeface="Arial" pitchFamily="34" charset="0"/>
            </a:endParaRPr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531459" y="609600"/>
            <a:ext cx="7162804" cy="4316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endParaRPr lang="en-US" sz="2800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3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Legislative Water Commission</a:t>
            </a:r>
          </a:p>
          <a:p>
            <a:pPr algn="ctr">
              <a:lnSpc>
                <a:spcPct val="150000"/>
              </a:lnSpc>
            </a:pP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2019 Recommendation Feedback </a:t>
            </a:r>
          </a:p>
          <a:p>
            <a:pPr algn="ctr">
              <a:lnSpc>
                <a:spcPct val="150000"/>
              </a:lnSpc>
            </a:pP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Wastewater and Storm Water</a:t>
            </a:r>
          </a:p>
          <a:p>
            <a:pPr algn="ctr">
              <a:lnSpc>
                <a:spcPct val="150000"/>
              </a:lnSpc>
            </a:pPr>
            <a:r>
              <a:rPr lang="en-US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Co-chairs: Senator Wiger           Representative Torkelson</a:t>
            </a:r>
          </a:p>
          <a:p>
            <a:pPr algn="ctr">
              <a:lnSpc>
                <a:spcPct val="150000"/>
              </a:lnSpc>
            </a:pPr>
            <a:endParaRPr lang="en-US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Jim Stark, Director</a:t>
            </a:r>
          </a:p>
          <a:p>
            <a:pPr algn="ctr">
              <a:lnSpc>
                <a:spcPct val="150000"/>
              </a:lnSpc>
            </a:pPr>
            <a:r>
              <a:rPr lang="en-US" sz="9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Straight River, Becker County</a:t>
            </a:r>
            <a:endParaRPr lang="en-US" sz="9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75983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8" t="2873" r="3410"/>
          <a:stretch/>
        </p:blipFill>
        <p:spPr bwMode="auto">
          <a:xfrm>
            <a:off x="4457699" y="1174792"/>
            <a:ext cx="4495801" cy="4159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381000" y="1447800"/>
            <a:ext cx="342900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800" dirty="0" smtClean="0">
              <a:solidFill>
                <a:srgbClr val="FFFF00"/>
              </a:solidFill>
            </a:endParaRPr>
          </a:p>
          <a:p>
            <a:endParaRPr lang="en-US" sz="2800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3816" y="286434"/>
            <a:ext cx="8108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FF00"/>
                </a:solidFill>
                <a:sym typeface="Wingdings" panose="05000000000000000000" pitchFamily="2" charset="2"/>
              </a:rPr>
              <a:t>2019 LWC Issues and Recommendations</a:t>
            </a:r>
            <a:endParaRPr lang="en-US" sz="3200" b="1" dirty="0">
              <a:solidFill>
                <a:srgbClr val="FFFF00"/>
              </a:solidFill>
              <a:sym typeface="Wingdings" panose="05000000000000000000" pitchFamily="2" charset="2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81000" y="1447801"/>
            <a:ext cx="32766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sz="3200" b="1" i="1" dirty="0" smtClean="0">
                <a:solidFill>
                  <a:srgbClr val="FFFF00"/>
                </a:solidFill>
              </a:rPr>
              <a:t>Wastewater</a:t>
            </a:r>
            <a:r>
              <a:rPr lang="en-US" sz="3200" b="1" i="1" dirty="0">
                <a:solidFill>
                  <a:srgbClr val="FFFF00"/>
                </a:solidFill>
              </a:rPr>
              <a:t>*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sz="3200" i="1" dirty="0"/>
              <a:t>Drinking water*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sz="3200" i="1" dirty="0"/>
              <a:t>Groundwater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sz="3200" i="1" dirty="0"/>
              <a:t>Sustainable Lakes 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sz="3200" i="1" dirty="0"/>
              <a:t>Water retention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i="1" dirty="0"/>
              <a:t>Future state</a:t>
            </a:r>
          </a:p>
          <a:p>
            <a:pPr lvl="0"/>
            <a:r>
              <a:rPr lang="en-US" dirty="0" smtClean="0">
                <a:solidFill>
                  <a:srgbClr val="FFFF00"/>
                </a:solidFill>
              </a:rPr>
              <a:t>* Short term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14392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Miss2up062508.JPG"/>
          <p:cNvPicPr>
            <a:picLocks noChangeAspect="1"/>
          </p:cNvPicPr>
          <p:nvPr/>
        </p:nvPicPr>
        <p:blipFill>
          <a:blip r:embed="rId3" cstate="screen">
            <a:lum brigh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2" y="-76200"/>
            <a:ext cx="9144000" cy="6934200"/>
          </a:xfrm>
          <a:prstGeom prst="rect">
            <a:avLst/>
          </a:prstGeom>
        </p:spPr>
      </p:pic>
      <p:sp>
        <p:nvSpPr>
          <p:cNvPr id="33794" name="Slide Number Placeholder 3"/>
          <p:cNvSpPr txBox="1">
            <a:spLocks noGrp="1"/>
          </p:cNvSpPr>
          <p:nvPr/>
        </p:nvSpPr>
        <p:spPr bwMode="auto">
          <a:xfrm>
            <a:off x="7143750" y="6129338"/>
            <a:ext cx="190500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50000"/>
              </a:spcBef>
            </a:pPr>
            <a:fld id="{CEDF6D9E-589F-437C-9337-E5231E9AD7EB}" type="slidenum">
              <a:rPr lang="en-US" sz="1400">
                <a:latin typeface="Arial" pitchFamily="34" charset="0"/>
              </a:rPr>
              <a:pPr algn="r">
                <a:spcBef>
                  <a:spcPct val="50000"/>
                </a:spcBef>
              </a:pPr>
              <a:t>11</a:t>
            </a:fld>
            <a:endParaRPr lang="en-US" sz="1400" dirty="0">
              <a:latin typeface="Arial" pitchFamily="34" charset="0"/>
            </a:endParaRPr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531459" y="609600"/>
            <a:ext cx="7162804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endParaRPr lang="en-US" sz="4800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</a:pPr>
            <a:endParaRPr lang="en-US" sz="48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4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Today’s Issue</a:t>
            </a:r>
            <a:endParaRPr lang="en-US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457807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443198"/>
          </a:xfrm>
        </p:spPr>
        <p:txBody>
          <a:bodyPr/>
          <a:lstStyle/>
          <a:p>
            <a:r>
              <a:rPr lang="en-US" sz="3200" b="1" dirty="0" smtClean="0">
                <a:solidFill>
                  <a:srgbClr val="FFFF00"/>
                </a:solidFill>
              </a:rPr>
              <a:t> Wastewater/Storm Water</a:t>
            </a:r>
            <a:endParaRPr lang="en-US" sz="3200" b="1" dirty="0">
              <a:solidFill>
                <a:srgbClr val="FFFF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81000" y="838200"/>
            <a:ext cx="5486400" cy="6241709"/>
          </a:xfrm>
        </p:spPr>
        <p:txBody>
          <a:bodyPr/>
          <a:lstStyle/>
          <a:p>
            <a:pPr marL="0" indent="0">
              <a:buNone/>
            </a:pPr>
            <a:r>
              <a:rPr lang="en-US" sz="1600" dirty="0" smtClean="0">
                <a:solidFill>
                  <a:srgbClr val="FFFF00"/>
                </a:solidFill>
              </a:rPr>
              <a:t> </a:t>
            </a:r>
          </a:p>
          <a:p>
            <a:pPr marL="0" indent="0">
              <a:buNone/>
            </a:pPr>
            <a:r>
              <a:rPr lang="en-US" sz="2800" b="1" dirty="0" smtClean="0">
                <a:solidFill>
                  <a:srgbClr val="FFFF00"/>
                </a:solidFill>
              </a:rPr>
              <a:t>Needs are great: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FFFF00"/>
                </a:solidFill>
              </a:rPr>
              <a:t>Significant infrastructure needs– small cities and towns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FFFF00"/>
                </a:solidFill>
              </a:rPr>
              <a:t>Infrastructure is aging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FFFF00"/>
                </a:solidFill>
              </a:rPr>
              <a:t>Financial resources inadequate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FFFF00"/>
                </a:solidFill>
              </a:rPr>
              <a:t>Infiltration and Inflow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FFFF00"/>
                </a:solidFill>
              </a:rPr>
              <a:t>Changing water-quality standards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FFFF00"/>
                </a:solidFill>
              </a:rPr>
              <a:t>Barr Engineering-- $300 M/Y problem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FFFF00"/>
                </a:solidFill>
              </a:rPr>
              <a:t>MPCA Analysis (2018)</a:t>
            </a:r>
          </a:p>
          <a:p>
            <a:pPr marL="974725" lvl="1" indent="-457200">
              <a:buFont typeface="+mj-lt"/>
              <a:buAutoNum type="arabicPeriod"/>
            </a:pPr>
            <a:r>
              <a:rPr lang="en-US" sz="2000" b="1" dirty="0" smtClean="0">
                <a:solidFill>
                  <a:srgbClr val="FFFF00"/>
                </a:solidFill>
              </a:rPr>
              <a:t>$5B need-- 20 years</a:t>
            </a:r>
          </a:p>
          <a:p>
            <a:pPr marL="974725" lvl="1" indent="-457200">
              <a:buFont typeface="+mj-lt"/>
              <a:buAutoNum type="arabicPeriod"/>
            </a:pPr>
            <a:r>
              <a:rPr lang="en-US" sz="2000" b="1" dirty="0" smtClean="0">
                <a:solidFill>
                  <a:srgbClr val="FFFF00"/>
                </a:solidFill>
              </a:rPr>
              <a:t>1050 projects</a:t>
            </a:r>
          </a:p>
          <a:p>
            <a:pPr marL="974725" lvl="1" indent="-457200">
              <a:buFont typeface="+mj-lt"/>
              <a:buAutoNum type="arabicPeriod"/>
            </a:pPr>
            <a:r>
              <a:rPr lang="en-US" sz="2000" b="1" dirty="0" smtClean="0">
                <a:solidFill>
                  <a:srgbClr val="FFFF00"/>
                </a:solidFill>
              </a:rPr>
              <a:t>5% of the need- water quality regulations</a:t>
            </a:r>
          </a:p>
          <a:p>
            <a:pPr marL="974725" lvl="1" indent="-457200">
              <a:buFont typeface="+mj-lt"/>
              <a:buAutoNum type="arabicPeriod"/>
            </a:pPr>
            <a:r>
              <a:rPr lang="en-US" sz="2000" b="1" dirty="0" smtClean="0">
                <a:solidFill>
                  <a:srgbClr val="FFFF00"/>
                </a:solidFill>
              </a:rPr>
              <a:t>Challenges: ages of infrastructure, cost</a:t>
            </a:r>
          </a:p>
          <a:p>
            <a:pPr marL="0" indent="0">
              <a:buNone/>
            </a:pPr>
            <a:endParaRPr lang="en-US" sz="2000" b="1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en-US" sz="2000" b="1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chemeClr val="bg1"/>
              </a:solidFill>
            </a:endParaRPr>
          </a:p>
        </p:txBody>
      </p:sp>
      <p:pic>
        <p:nvPicPr>
          <p:cNvPr id="6" name="Picture 16" descr="wudodrinking"/>
          <p:cNvPicPr>
            <a:picLocks noChangeAspect="1" noChangeArrowheads="1"/>
          </p:cNvPicPr>
          <p:nvPr/>
        </p:nvPicPr>
        <p:blipFill>
          <a:blip r:embed="rId3" cstate="print"/>
          <a:srcRect b="12252"/>
          <a:stretch>
            <a:fillRect/>
          </a:stretch>
        </p:blipFill>
        <p:spPr bwMode="auto">
          <a:xfrm>
            <a:off x="5943600" y="230188"/>
            <a:ext cx="2490291" cy="1979612"/>
          </a:xfrm>
          <a:prstGeom prst="rect">
            <a:avLst/>
          </a:prstGeom>
          <a:ln>
            <a:noFill/>
          </a:ln>
          <a:effectLst>
            <a:softEdge rad="112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86212077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Miss2up062508.JPG"/>
          <p:cNvPicPr>
            <a:picLocks noChangeAspect="1"/>
          </p:cNvPicPr>
          <p:nvPr/>
        </p:nvPicPr>
        <p:blipFill>
          <a:blip r:embed="rId3" cstate="screen">
            <a:lum brigh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69"/>
            <a:ext cx="9144000" cy="6934200"/>
          </a:xfrm>
          <a:prstGeom prst="rect">
            <a:avLst/>
          </a:prstGeom>
        </p:spPr>
      </p:pic>
      <p:sp>
        <p:nvSpPr>
          <p:cNvPr id="33794" name="Slide Number Placeholder 3"/>
          <p:cNvSpPr txBox="1">
            <a:spLocks noGrp="1"/>
          </p:cNvSpPr>
          <p:nvPr/>
        </p:nvSpPr>
        <p:spPr bwMode="auto">
          <a:xfrm>
            <a:off x="7143750" y="6129338"/>
            <a:ext cx="190500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50000"/>
              </a:spcBef>
            </a:pPr>
            <a:fld id="{CEDF6D9E-589F-437C-9337-E5231E9AD7EB}" type="slidenum">
              <a:rPr lang="en-US" sz="1400">
                <a:latin typeface="Arial" pitchFamily="34" charset="0"/>
              </a:rPr>
              <a:pPr algn="r">
                <a:spcBef>
                  <a:spcPct val="50000"/>
                </a:spcBef>
              </a:pPr>
              <a:t>13</a:t>
            </a:fld>
            <a:endParaRPr lang="en-US" sz="1400" dirty="0">
              <a:latin typeface="Arial" pitchFamily="34" charset="0"/>
            </a:endParaRPr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304800" y="609600"/>
            <a:ext cx="8534399" cy="581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endParaRPr lang="en-US" sz="3600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3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2018: Wastewater/Storm Water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Management/ regulation/ policy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Support infrastructure needs</a:t>
            </a:r>
          </a:p>
          <a:p>
            <a:pPr marL="91440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Nine recommendations</a:t>
            </a:r>
          </a:p>
          <a:p>
            <a:pPr marL="91440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Four moved forward</a:t>
            </a:r>
          </a:p>
          <a:p>
            <a:pPr marL="91440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Some legislative success</a:t>
            </a:r>
          </a:p>
          <a:p>
            <a:pPr marL="91440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Issue carried over to 2019</a:t>
            </a:r>
          </a:p>
        </p:txBody>
      </p:sp>
    </p:spTree>
    <p:extLst>
      <p:ext uri="{BB962C8B-B14F-4D97-AF65-F5344CB8AC3E}">
        <p14:creationId xmlns:p14="http://schemas.microsoft.com/office/powerpoint/2010/main" val="285646501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Recommendations: Wastewater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94984"/>
            <a:ext cx="8478032" cy="5373779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endParaRPr lang="en-US" sz="2400" dirty="0" smtClean="0">
              <a:solidFill>
                <a:srgbClr val="FFFF0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800" b="1" dirty="0" smtClean="0">
                <a:solidFill>
                  <a:srgbClr val="FFFF00"/>
                </a:solidFill>
              </a:rPr>
              <a:t>Independent cost-effectiveness reviews of BMPs at WWTPs</a:t>
            </a:r>
            <a:r>
              <a:rPr lang="en-US" sz="2800" b="1" dirty="0">
                <a:solidFill>
                  <a:srgbClr val="FFFF00"/>
                </a:solidFill>
              </a:rPr>
              <a:t>	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“Alternatives” reviews for WWTP operations</a:t>
            </a:r>
            <a:r>
              <a:rPr lang="en-US" sz="2800" dirty="0"/>
              <a:t>	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b="1" dirty="0" smtClean="0">
                <a:solidFill>
                  <a:srgbClr val="FFFF00"/>
                </a:solidFill>
              </a:rPr>
              <a:t>Independent peer reviews of wastewater standards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Pilot a watershed-scale nutrient trading program</a:t>
            </a:r>
            <a:r>
              <a:rPr lang="en-US" sz="2800" dirty="0">
                <a:solidFill>
                  <a:srgbClr val="FFFF00"/>
                </a:solidFill>
              </a:rPr>
              <a:t>	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b="1" dirty="0" smtClean="0">
                <a:solidFill>
                  <a:srgbClr val="FFFF00"/>
                </a:solidFill>
              </a:rPr>
              <a:t>Identify efficiencies for regional wastewater admin, operations and maintenance– collaboration</a:t>
            </a:r>
            <a:r>
              <a:rPr lang="en-US" sz="2800" dirty="0">
                <a:solidFill>
                  <a:srgbClr val="FFFF00"/>
                </a:solidFill>
              </a:rPr>
              <a:t>	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Change flushable wipe labels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b="1" dirty="0" smtClean="0">
                <a:solidFill>
                  <a:srgbClr val="FFFF00"/>
                </a:solidFill>
              </a:rPr>
              <a:t>Continue to support PFA bonding request</a:t>
            </a:r>
            <a:endParaRPr lang="en-US" sz="2800" b="1" dirty="0">
              <a:solidFill>
                <a:srgbClr val="FFFF0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Provide inflow/ infiltration funding for sewers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Streamline regulatory process</a:t>
            </a:r>
            <a:r>
              <a:rPr lang="en-US" sz="2800" dirty="0">
                <a:solidFill>
                  <a:srgbClr val="FFFF00"/>
                </a:solidFill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49128288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Miss2up062508.JPG"/>
          <p:cNvPicPr>
            <a:picLocks noChangeAspect="1"/>
          </p:cNvPicPr>
          <p:nvPr/>
        </p:nvPicPr>
        <p:blipFill>
          <a:blip r:embed="rId3" cstate="screen">
            <a:lum brigh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00"/>
            <a:ext cx="9144000" cy="7086600"/>
          </a:xfrm>
          <a:prstGeom prst="rect">
            <a:avLst/>
          </a:prstGeom>
        </p:spPr>
      </p:pic>
      <p:sp>
        <p:nvSpPr>
          <p:cNvPr id="33794" name="Slide Number Placeholder 3"/>
          <p:cNvSpPr txBox="1">
            <a:spLocks noGrp="1"/>
          </p:cNvSpPr>
          <p:nvPr/>
        </p:nvSpPr>
        <p:spPr bwMode="auto">
          <a:xfrm>
            <a:off x="7143750" y="6129338"/>
            <a:ext cx="190500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50000"/>
              </a:spcBef>
            </a:pPr>
            <a:fld id="{CEDF6D9E-589F-437C-9337-E5231E9AD7EB}" type="slidenum">
              <a:rPr lang="en-US" sz="1400">
                <a:latin typeface="Arial" pitchFamily="34" charset="0"/>
              </a:rPr>
              <a:pPr algn="r">
                <a:spcBef>
                  <a:spcPct val="50000"/>
                </a:spcBef>
              </a:pPr>
              <a:t>15</a:t>
            </a:fld>
            <a:endParaRPr lang="en-US" sz="1400" dirty="0">
              <a:latin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52400" y="58847"/>
            <a:ext cx="8305800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7525" lvl="1"/>
            <a:endParaRPr lang="en-US" sz="4000" b="1" u="sng" dirty="0" smtClean="0">
              <a:solidFill>
                <a:srgbClr val="FFFF00"/>
              </a:solidFill>
            </a:endParaRPr>
          </a:p>
          <a:p>
            <a:pPr marL="517525" lvl="1"/>
            <a:r>
              <a:rPr lang="en-US" sz="4000" b="1" dirty="0" smtClean="0">
                <a:solidFill>
                  <a:srgbClr val="FFFF00"/>
                </a:solidFill>
              </a:rPr>
              <a:t>Today’s Request:</a:t>
            </a:r>
          </a:p>
          <a:p>
            <a:pPr marL="517525" lvl="1"/>
            <a:endParaRPr lang="en-US" sz="4000" b="1" dirty="0" smtClean="0">
              <a:solidFill>
                <a:srgbClr val="FFFF00"/>
              </a:solidFill>
            </a:endParaRPr>
          </a:p>
          <a:p>
            <a:pPr marL="1089025" lvl="1" indent="-571500">
              <a:buFont typeface="Wingdings" panose="05000000000000000000" pitchFamily="2" charset="2"/>
              <a:buChar char="§"/>
            </a:pPr>
            <a:r>
              <a:rPr lang="en-US" sz="3600" b="1" dirty="0" smtClean="0">
                <a:solidFill>
                  <a:srgbClr val="FFFF00"/>
                </a:solidFill>
              </a:rPr>
              <a:t>Small groups</a:t>
            </a:r>
          </a:p>
          <a:p>
            <a:pPr marL="1089025" lvl="1" indent="-571500">
              <a:buFont typeface="Wingdings" panose="05000000000000000000" pitchFamily="2" charset="2"/>
              <a:buChar char="§"/>
            </a:pPr>
            <a:r>
              <a:rPr lang="en-US" sz="3600" b="1" dirty="0" smtClean="0">
                <a:solidFill>
                  <a:srgbClr val="FFFF00"/>
                </a:solidFill>
              </a:rPr>
              <a:t>Review issues/recommendations</a:t>
            </a:r>
          </a:p>
          <a:p>
            <a:pPr marL="1089025" lvl="1" indent="-571500">
              <a:buFont typeface="Wingdings" panose="05000000000000000000" pitchFamily="2" charset="2"/>
              <a:buChar char="§"/>
            </a:pPr>
            <a:r>
              <a:rPr lang="en-US" sz="3600" b="1" dirty="0" smtClean="0">
                <a:solidFill>
                  <a:srgbClr val="FFFF00"/>
                </a:solidFill>
              </a:rPr>
              <a:t>Missing issues?</a:t>
            </a:r>
          </a:p>
          <a:p>
            <a:pPr marL="1089025" lvl="1" indent="-571500">
              <a:buFont typeface="Wingdings" panose="05000000000000000000" pitchFamily="2" charset="2"/>
              <a:buChar char="§"/>
            </a:pPr>
            <a:r>
              <a:rPr lang="en-US" sz="3600" b="1" dirty="0" smtClean="0">
                <a:solidFill>
                  <a:srgbClr val="FFFF00"/>
                </a:solidFill>
              </a:rPr>
              <a:t>Missing stakeholders?</a:t>
            </a:r>
          </a:p>
          <a:p>
            <a:pPr marL="1089025" lvl="1" indent="-571500">
              <a:buFont typeface="Wingdings" panose="05000000000000000000" pitchFamily="2" charset="2"/>
              <a:buChar char="§"/>
            </a:pPr>
            <a:r>
              <a:rPr lang="en-US" sz="3600" b="1" dirty="0" smtClean="0">
                <a:solidFill>
                  <a:srgbClr val="FFFF00"/>
                </a:solidFill>
              </a:rPr>
              <a:t>Rank issues (H-M-L)</a:t>
            </a:r>
            <a:endParaRPr lang="en-US" sz="3600" b="1" dirty="0">
              <a:solidFill>
                <a:srgbClr val="FFFF00"/>
              </a:solidFill>
            </a:endParaRPr>
          </a:p>
          <a:p>
            <a:pPr marL="1028700" lvl="1" indent="-571500">
              <a:buFont typeface="Wingdings" panose="05000000000000000000" pitchFamily="2" charset="2"/>
              <a:buChar char="§"/>
            </a:pP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smtClean="0">
                <a:solidFill>
                  <a:srgbClr val="FFFF00"/>
                </a:solidFill>
              </a:rPr>
              <a:t>Seeking your input--not consensus</a:t>
            </a:r>
            <a:endParaRPr lang="en-US" sz="3600" b="1" dirty="0">
              <a:solidFill>
                <a:srgbClr val="FFFF00"/>
              </a:solidFill>
            </a:endParaRPr>
          </a:p>
          <a:p>
            <a:pPr marL="1028700" lvl="1" indent="-571500">
              <a:buFont typeface="Wingdings" panose="05000000000000000000" pitchFamily="2" charset="2"/>
              <a:buChar char="§"/>
            </a:pP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smtClean="0">
                <a:solidFill>
                  <a:srgbClr val="FFFF00"/>
                </a:solidFill>
              </a:rPr>
              <a:t>Will revisit issues later</a:t>
            </a:r>
            <a:endParaRPr lang="en-US" sz="3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979865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4" descr="hc-sunse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6927"/>
            <a:ext cx="9181407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288925" y="119063"/>
            <a:ext cx="7864475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 </a:t>
            </a:r>
          </a:p>
          <a:p>
            <a:pPr algn="ctr">
              <a:defRPr/>
            </a:pP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Resources:</a:t>
            </a:r>
            <a:endParaRPr lang="en-US" sz="3600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  <a:p>
            <a:pPr>
              <a:defRPr/>
            </a:pPr>
            <a:endParaRPr lang="en-US" sz="36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  <a:defRPr/>
            </a:pP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Recommendation/issue summary paper-draft</a:t>
            </a:r>
          </a:p>
          <a:p>
            <a:pPr marL="571500" indent="-571500">
              <a:buFont typeface="Arial" panose="020B0604020202020204" pitchFamily="34" charset="0"/>
              <a:buChar char="•"/>
              <a:defRPr/>
            </a:pPr>
            <a:endParaRPr lang="en-US" sz="36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  <a:defRPr/>
            </a:pP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Background issue paper- draft</a:t>
            </a:r>
            <a:endParaRPr lang="en-US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9802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Miss2up062508.JPG"/>
          <p:cNvPicPr>
            <a:picLocks noChangeAspect="1"/>
          </p:cNvPicPr>
          <p:nvPr/>
        </p:nvPicPr>
        <p:blipFill>
          <a:blip r:embed="rId3" cstate="screen">
            <a:lum brigh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" y="-76200"/>
            <a:ext cx="9144000" cy="6934200"/>
          </a:xfrm>
          <a:prstGeom prst="rect">
            <a:avLst/>
          </a:prstGeom>
        </p:spPr>
      </p:pic>
      <p:sp>
        <p:nvSpPr>
          <p:cNvPr id="33794" name="Slide Number Placeholder 3"/>
          <p:cNvSpPr txBox="1">
            <a:spLocks noGrp="1"/>
          </p:cNvSpPr>
          <p:nvPr/>
        </p:nvSpPr>
        <p:spPr bwMode="auto">
          <a:xfrm>
            <a:off x="7143750" y="6129338"/>
            <a:ext cx="190500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50000"/>
              </a:spcBef>
            </a:pPr>
            <a:fld id="{CEDF6D9E-589F-437C-9337-E5231E9AD7EB}" type="slidenum">
              <a:rPr lang="en-US" sz="1400">
                <a:latin typeface="Arial" pitchFamily="34" charset="0"/>
              </a:rPr>
              <a:pPr algn="r">
                <a:spcBef>
                  <a:spcPct val="50000"/>
                </a:spcBef>
              </a:pPr>
              <a:t>17</a:t>
            </a:fld>
            <a:endParaRPr lang="en-US" sz="1400" dirty="0">
              <a:latin typeface="Arial" pitchFamily="34" charset="0"/>
            </a:endParaRPr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531459" y="609600"/>
            <a:ext cx="7162804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endParaRPr lang="en-US" sz="4800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4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Today’s Issue</a:t>
            </a:r>
            <a:endParaRPr lang="en-US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1993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4" descr="hc-sunse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98" y="-19050"/>
            <a:ext cx="91440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715962" y="0"/>
            <a:ext cx="6950075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endParaRPr lang="en-US" sz="3600" b="1" dirty="0" smtClean="0">
              <a:solidFill>
                <a:srgbClr val="FFFF00"/>
              </a:solidFill>
            </a:endParaRPr>
          </a:p>
          <a:p>
            <a:pPr algn="ctr">
              <a:defRPr/>
            </a:pPr>
            <a:r>
              <a:rPr lang="en-US" sz="3600" b="1" dirty="0" smtClean="0">
                <a:solidFill>
                  <a:srgbClr val="FFFF00"/>
                </a:solidFill>
              </a:rPr>
              <a:t>Groundwater Sustainability--Will We Run Out?</a:t>
            </a:r>
            <a:r>
              <a:rPr lang="en-US" sz="3600" b="1" dirty="0">
                <a:solidFill>
                  <a:srgbClr val="FFFF00"/>
                </a:solidFill>
              </a:rPr>
              <a:t/>
            </a:r>
            <a:br>
              <a:rPr lang="en-US" sz="3600" b="1" dirty="0">
                <a:solidFill>
                  <a:srgbClr val="FFFF00"/>
                </a:solidFill>
              </a:rPr>
            </a:br>
            <a:endParaRPr lang="en-US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143000" y="2590800"/>
            <a:ext cx="63246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FF00"/>
                </a:solidFill>
              </a:rPr>
              <a:t>Issues: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FFFF00"/>
                </a:solidFill>
              </a:rPr>
              <a:t>Warning signs: WB Lake, Areas of Concern, GWMAs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FFFF00"/>
                </a:solidFill>
              </a:rPr>
              <a:t>Hidden problem: noted first in lakes, streams, and </a:t>
            </a:r>
          </a:p>
          <a:p>
            <a:pPr lvl="1"/>
            <a:r>
              <a:rPr lang="en-US" sz="3600" b="1" dirty="0" smtClean="0">
                <a:solidFill>
                  <a:srgbClr val="FFFF00"/>
                </a:solidFill>
              </a:rPr>
              <a:t>wetlands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FFFF00"/>
                </a:solidFill>
              </a:rPr>
              <a:t>Issues are well documented</a:t>
            </a:r>
          </a:p>
        </p:txBody>
      </p:sp>
    </p:spTree>
    <p:extLst>
      <p:ext uri="{BB962C8B-B14F-4D97-AF65-F5344CB8AC3E}">
        <p14:creationId xmlns:p14="http://schemas.microsoft.com/office/powerpoint/2010/main" val="3409948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553998"/>
          </a:xfrm>
        </p:spPr>
        <p:txBody>
          <a:bodyPr/>
          <a:lstStyle/>
          <a:p>
            <a:pPr algn="ctr"/>
            <a:r>
              <a:rPr lang="en-US" sz="4000" b="1" dirty="0" smtClean="0">
                <a:solidFill>
                  <a:schemeClr val="tx2">
                    <a:lumMod val="75000"/>
                  </a:schemeClr>
                </a:solidFill>
              </a:rPr>
              <a:t>Recommendations: GW Sustainability</a:t>
            </a:r>
            <a:endParaRPr lang="en-US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94984"/>
            <a:ext cx="8478032" cy="4745915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solidFill>
                  <a:srgbClr val="FFFF00"/>
                </a:solidFill>
              </a:rPr>
              <a:t>Identify/protect vulnerable aquifers</a:t>
            </a:r>
            <a:r>
              <a:rPr lang="en-US" sz="2000" dirty="0">
                <a:solidFill>
                  <a:srgbClr val="FFFF00"/>
                </a:solidFill>
              </a:rPr>
              <a:t>	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solidFill>
                  <a:srgbClr val="FFFF00"/>
                </a:solidFill>
              </a:rPr>
              <a:t>Balance our water bank accounts</a:t>
            </a:r>
            <a:r>
              <a:rPr lang="en-US" sz="2000" dirty="0">
                <a:solidFill>
                  <a:srgbClr val="FFFF00"/>
                </a:solidFill>
              </a:rPr>
              <a:t>	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solidFill>
                  <a:srgbClr val="FFFF00"/>
                </a:solidFill>
              </a:rPr>
              <a:t>Enhance water appropriation permit process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solidFill>
                  <a:srgbClr val="FFFF00"/>
                </a:solidFill>
              </a:rPr>
              <a:t>Increase GW modeling and GWMA process</a:t>
            </a:r>
            <a:r>
              <a:rPr lang="en-US" sz="2000" dirty="0">
                <a:solidFill>
                  <a:srgbClr val="FFFF00"/>
                </a:solidFill>
              </a:rPr>
              <a:t>	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solidFill>
                  <a:srgbClr val="FFFF00"/>
                </a:solidFill>
              </a:rPr>
              <a:t>Costs/benefits of sustainability effort</a:t>
            </a:r>
            <a:r>
              <a:rPr lang="en-US" sz="2000" dirty="0">
                <a:solidFill>
                  <a:srgbClr val="FFFF00"/>
                </a:solidFill>
              </a:rPr>
              <a:t>	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solidFill>
                  <a:srgbClr val="FFFF00"/>
                </a:solidFill>
              </a:rPr>
              <a:t>Study/allow re-use/recharge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solidFill>
                  <a:srgbClr val="FFFF00"/>
                </a:solidFill>
              </a:rPr>
              <a:t>Promote inter-jurisdictional water management</a:t>
            </a:r>
            <a:r>
              <a:rPr lang="en-US" sz="2000" dirty="0">
                <a:solidFill>
                  <a:srgbClr val="FFFF00"/>
                </a:solidFill>
              </a:rPr>
              <a:t>	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solidFill>
                  <a:srgbClr val="FFFF00"/>
                </a:solidFill>
              </a:rPr>
              <a:t>Assess GW/SW/Bio interrelation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solidFill>
                  <a:srgbClr val="FFFF00"/>
                </a:solidFill>
              </a:rPr>
              <a:t>Reconcile GW/SW interaction in appropriation rules</a:t>
            </a:r>
            <a:r>
              <a:rPr lang="en-US" sz="2000" dirty="0">
                <a:solidFill>
                  <a:srgbClr val="FFFF00"/>
                </a:solidFill>
              </a:rPr>
              <a:t>	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solidFill>
                  <a:srgbClr val="FFFF00"/>
                </a:solidFill>
              </a:rPr>
              <a:t>Dedicate some CWFs for sustainable water programs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solidFill>
                  <a:srgbClr val="FFFF00"/>
                </a:solidFill>
              </a:rPr>
              <a:t>Establish a CWC sustainability committee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solidFill>
                  <a:srgbClr val="FFFF00"/>
                </a:solidFill>
              </a:rPr>
              <a:t>Legislation: Liability protection for salt applicators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solidFill>
                  <a:srgbClr val="FFFF00"/>
                </a:solidFill>
              </a:rPr>
              <a:t>Implement GW Protection Act– nitrate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solidFill>
                  <a:srgbClr val="FFFF00"/>
                </a:solidFill>
              </a:rPr>
              <a:t>Identity and protect vulnerable DW aquifers to D</a:t>
            </a:r>
            <a:r>
              <a:rPr lang="en-US" sz="2400" dirty="0" smtClean="0">
                <a:solidFill>
                  <a:srgbClr val="FFFF00"/>
                </a:solidFill>
              </a:rPr>
              <a:t>W</a:t>
            </a:r>
            <a:r>
              <a:rPr lang="en-US" sz="1200" dirty="0">
                <a:solidFill>
                  <a:srgbClr val="FFFF00"/>
                </a:solidFill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8401350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Miss2up062508.JPG"/>
          <p:cNvPicPr>
            <a:picLocks noChangeAspect="1"/>
          </p:cNvPicPr>
          <p:nvPr/>
        </p:nvPicPr>
        <p:blipFill>
          <a:blip r:embed="rId3" cstate="screen">
            <a:lum brigh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" y="-76200"/>
            <a:ext cx="9144000" cy="6934200"/>
          </a:xfrm>
          <a:prstGeom prst="rect">
            <a:avLst/>
          </a:prstGeom>
        </p:spPr>
      </p:pic>
      <p:sp>
        <p:nvSpPr>
          <p:cNvPr id="33794" name="Slide Number Placeholder 3"/>
          <p:cNvSpPr txBox="1">
            <a:spLocks noGrp="1"/>
          </p:cNvSpPr>
          <p:nvPr/>
        </p:nvSpPr>
        <p:spPr bwMode="auto">
          <a:xfrm>
            <a:off x="7143750" y="6129338"/>
            <a:ext cx="190500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50000"/>
              </a:spcBef>
            </a:pPr>
            <a:fld id="{CEDF6D9E-589F-437C-9337-E5231E9AD7EB}" type="slidenum">
              <a:rPr lang="en-US" sz="1400">
                <a:latin typeface="Arial" pitchFamily="34" charset="0"/>
              </a:rPr>
              <a:pPr algn="r">
                <a:spcBef>
                  <a:spcPct val="50000"/>
                </a:spcBef>
              </a:pPr>
              <a:t>2</a:t>
            </a:fld>
            <a:endParaRPr lang="en-US" sz="1400" dirty="0">
              <a:latin typeface="Arial" pitchFamily="34" charset="0"/>
            </a:endParaRPr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531459" y="609600"/>
            <a:ext cx="7162804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Introductions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Kristen Van Amber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Kasey Gerkovich-LCC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Jim Stark- Director</a:t>
            </a:r>
            <a:endParaRPr lang="en-US" sz="36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539919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4" descr="hc-sunse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8445"/>
            <a:ext cx="91440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288925" y="119063"/>
            <a:ext cx="786447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Small Group Exercise</a:t>
            </a:r>
            <a:endParaRPr lang="en-US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88925" y="1143000"/>
            <a:ext cx="8245475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74725" lvl="1" indent="-45720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FFFF00"/>
                </a:solidFill>
              </a:rPr>
              <a:t>Discuss recommendations</a:t>
            </a:r>
          </a:p>
          <a:p>
            <a:pPr marL="974725" lvl="1" indent="-45720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FFFF00"/>
                </a:solidFill>
              </a:rPr>
              <a:t>What’s missing?</a:t>
            </a:r>
          </a:p>
          <a:p>
            <a:pPr marL="974725" lvl="1" indent="-45720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FFFF00"/>
                </a:solidFill>
              </a:rPr>
              <a:t>Who’s missing?</a:t>
            </a:r>
          </a:p>
          <a:p>
            <a:pPr marL="974725" lvl="1" indent="-4572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FFFF00"/>
                </a:solidFill>
              </a:rPr>
              <a:t>Rank (H,M,L)</a:t>
            </a:r>
          </a:p>
          <a:p>
            <a:pPr marL="974725" lvl="1" indent="-45720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FFFF00"/>
                </a:solidFill>
              </a:rPr>
              <a:t>Are they actionable- Move the needle?</a:t>
            </a:r>
          </a:p>
          <a:p>
            <a:pPr marL="974725" lvl="1" indent="-45720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FFFF00"/>
                </a:solidFill>
              </a:rPr>
              <a:t>Appropriate for Legislation/ Funding/Agency or Stakeholder Resource?</a:t>
            </a:r>
          </a:p>
          <a:p>
            <a:pPr marL="974725" lvl="1" indent="-45720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FFFF00"/>
                </a:solidFill>
              </a:rPr>
              <a:t>Consensus</a:t>
            </a:r>
          </a:p>
          <a:p>
            <a:pPr marL="974725" lvl="1" indent="-45720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FFFF00"/>
                </a:solidFill>
              </a:rPr>
              <a:t>Report back:</a:t>
            </a:r>
          </a:p>
          <a:p>
            <a:pPr marL="974725" lvl="1" indent="-45720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FFFF00"/>
                </a:solidFill>
              </a:rPr>
              <a:t>Top issues (1-2) and missing issue</a:t>
            </a:r>
          </a:p>
          <a:p>
            <a:pPr marL="974725" lvl="1" indent="-45720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FFFF00"/>
                </a:solidFill>
              </a:rPr>
              <a:t>40 minutes</a:t>
            </a:r>
          </a:p>
          <a:p>
            <a:pPr lvl="1"/>
            <a:endParaRPr lang="en-US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5780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Next Steps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94984"/>
            <a:ext cx="8478032" cy="4665893"/>
          </a:xfrm>
        </p:spPr>
        <p:txBody>
          <a:bodyPr/>
          <a:lstStyle/>
          <a:p>
            <a:pPr marL="517525" lvl="1" indent="0">
              <a:buNone/>
            </a:pPr>
            <a:endParaRPr lang="en-US" sz="2400" b="1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FFFF00"/>
                </a:solidFill>
              </a:rPr>
              <a:t>Complete Issue papers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FFFF00"/>
                </a:solidFill>
              </a:rPr>
              <a:t>Revise recommendations based on your input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FFFF00"/>
                </a:solidFill>
              </a:rPr>
              <a:t>Feedback from LWC Members</a:t>
            </a:r>
            <a:endParaRPr lang="en-US" b="1" dirty="0">
              <a:solidFill>
                <a:srgbClr val="FFFF00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FFFF00"/>
                </a:solidFill>
              </a:rPr>
              <a:t>Additional Feedback from Stakeholders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FFFF00"/>
                </a:solidFill>
              </a:rPr>
              <a:t>Final consensus by LWC</a:t>
            </a:r>
            <a:endParaRPr lang="en-US" b="1" dirty="0">
              <a:solidFill>
                <a:srgbClr val="FFFF00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FFFF00"/>
                </a:solidFill>
              </a:rPr>
              <a:t>Recommendations to Legislature- before session</a:t>
            </a:r>
            <a:endParaRPr lang="en-US" b="1" dirty="0">
              <a:solidFill>
                <a:srgbClr val="FFFF00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FFFF00"/>
                </a:solidFill>
              </a:rPr>
              <a:t>Legislative Briefings with Committees</a:t>
            </a:r>
            <a:endParaRPr lang="en-US" dirty="0"/>
          </a:p>
          <a:p>
            <a:pPr marL="517525" lvl="1" indent="0">
              <a:buNone/>
            </a:pPr>
            <a:endParaRPr lang="en-US" sz="2400" b="1" dirty="0" smtClean="0">
              <a:solidFill>
                <a:srgbClr val="FFFF00"/>
              </a:solidFill>
            </a:endParaRPr>
          </a:p>
          <a:p>
            <a:pPr marL="517525" lvl="1" indent="0">
              <a:buNone/>
            </a:pPr>
            <a:endParaRPr lang="en-US" sz="1200" dirty="0" smtClean="0"/>
          </a:p>
          <a:p>
            <a:pPr marL="517525" lvl="1" indent="0">
              <a:buNone/>
            </a:pPr>
            <a:r>
              <a:rPr lang="en-US" sz="1200" dirty="0"/>
              <a:t> </a:t>
            </a:r>
          </a:p>
          <a:p>
            <a:pPr marL="517525" lvl="1" indent="0">
              <a:buNone/>
            </a:pP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0122722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4" descr="hc-sunse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8445"/>
            <a:ext cx="91440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288925" y="119063"/>
            <a:ext cx="786447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Small Group Exercise</a:t>
            </a:r>
            <a:endParaRPr lang="en-US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88925" y="1143000"/>
            <a:ext cx="8245475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74725" lvl="1" indent="-45720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FFFF00"/>
                </a:solidFill>
              </a:rPr>
              <a:t>Discuss recommendations</a:t>
            </a:r>
          </a:p>
          <a:p>
            <a:pPr marL="974725" lvl="1" indent="-45720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FFFF00"/>
                </a:solidFill>
              </a:rPr>
              <a:t>What’s missing?</a:t>
            </a:r>
          </a:p>
          <a:p>
            <a:pPr marL="974725" lvl="1" indent="-45720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FFFF00"/>
                </a:solidFill>
              </a:rPr>
              <a:t>Who’s missing?</a:t>
            </a:r>
          </a:p>
          <a:p>
            <a:pPr marL="974725" lvl="1" indent="-4572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FFFF00"/>
                </a:solidFill>
              </a:rPr>
              <a:t>Rank (H,M,L)</a:t>
            </a:r>
          </a:p>
          <a:p>
            <a:pPr marL="974725" lvl="1" indent="-45720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FFFF00"/>
                </a:solidFill>
              </a:rPr>
              <a:t>Are they actionable- Move the needle?</a:t>
            </a:r>
          </a:p>
          <a:p>
            <a:pPr marL="974725" lvl="1" indent="-45720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FFFF00"/>
                </a:solidFill>
              </a:rPr>
              <a:t>Appropriate for Legislation/ Funding/Agency or Stakeholder Resource?</a:t>
            </a:r>
          </a:p>
          <a:p>
            <a:pPr marL="974725" lvl="1" indent="-45720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FFFF00"/>
                </a:solidFill>
              </a:rPr>
              <a:t>Report back:</a:t>
            </a:r>
          </a:p>
          <a:p>
            <a:pPr marL="974725" lvl="1" indent="-45720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FFFF00"/>
                </a:solidFill>
              </a:rPr>
              <a:t>Top issue and most important missing issue</a:t>
            </a:r>
          </a:p>
          <a:p>
            <a:pPr marL="974725" lvl="1" indent="-45720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FFFF00"/>
                </a:solidFill>
              </a:rPr>
              <a:t>40 minutes</a:t>
            </a:r>
          </a:p>
          <a:p>
            <a:pPr lvl="1"/>
            <a:endParaRPr lang="en-US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8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P:\ARTMAN\archive\wy2010\05355200\photos\05355200.20100926ActionChannelFloodEllisonFavorite (1)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385" y="-28355"/>
            <a:ext cx="9254836" cy="687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99060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6000" b="1" dirty="0" smtClean="0">
                <a:solidFill>
                  <a:srgbClr val="FFFF00"/>
                </a:solidFill>
              </a:rPr>
              <a:t>Thank You</a:t>
            </a:r>
            <a:endParaRPr lang="en-US" sz="6000" b="1" dirty="0">
              <a:solidFill>
                <a:srgbClr val="FFFF00"/>
              </a:solidFill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8686800" y="6248400"/>
            <a:ext cx="228600" cy="381000"/>
          </a:xfrm>
          <a:solidFill>
            <a:schemeClr val="tx1">
              <a:lumMod val="50000"/>
              <a:lumOff val="50000"/>
              <a:alpha val="25000"/>
            </a:schemeClr>
          </a:solidFill>
        </p:spPr>
        <p:txBody>
          <a:bodyPr/>
          <a:lstStyle/>
          <a:p>
            <a:pPr marL="0" indent="0">
              <a:spcAft>
                <a:spcPts val="600"/>
              </a:spcAft>
              <a:buNone/>
            </a:pPr>
            <a:endParaRPr lang="en-US" sz="3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Aft>
                <a:spcPts val="600"/>
              </a:spcAft>
              <a:buNone/>
            </a:pPr>
            <a:endParaRPr lang="en-US" sz="3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/>
        </p:nvSpPr>
        <p:spPr bwMode="auto">
          <a:xfrm>
            <a:off x="7143750" y="6129338"/>
            <a:ext cx="190500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50000"/>
              </a:spcBef>
            </a:pPr>
            <a:endParaRPr 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23554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Next Steps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94984"/>
            <a:ext cx="8478032" cy="5139869"/>
          </a:xfrm>
        </p:spPr>
        <p:txBody>
          <a:bodyPr/>
          <a:lstStyle/>
          <a:p>
            <a:pPr marL="517525" lvl="1" indent="0">
              <a:buNone/>
            </a:pPr>
            <a:endParaRPr lang="en-US" sz="2400" b="1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FFFF00"/>
                </a:solidFill>
              </a:rPr>
              <a:t>Please turn in your spreadsheet (1 per group)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FFFF00"/>
                </a:solidFill>
              </a:rPr>
              <a:t>Revise Issue Statements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FFFF00"/>
                </a:solidFill>
              </a:rPr>
              <a:t>Revise Recommendations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FFFF00"/>
                </a:solidFill>
              </a:rPr>
              <a:t>Initial Consensus from LWC</a:t>
            </a:r>
            <a:endParaRPr lang="en-US" b="1" dirty="0">
              <a:solidFill>
                <a:srgbClr val="FFFF00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FFFF00"/>
                </a:solidFill>
              </a:rPr>
              <a:t>Feedback from Stakeholders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FFFF00"/>
                </a:solidFill>
              </a:rPr>
              <a:t>Final consensus by LWC -November</a:t>
            </a:r>
            <a:endParaRPr lang="en-US" b="1" dirty="0">
              <a:solidFill>
                <a:srgbClr val="FFFF00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FFFF00"/>
                </a:solidFill>
              </a:rPr>
              <a:t>Recommendations to Legislature</a:t>
            </a:r>
            <a:endParaRPr lang="en-US" b="1" dirty="0">
              <a:solidFill>
                <a:srgbClr val="FFFF00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FFFF00"/>
                </a:solidFill>
              </a:rPr>
              <a:t>Legislative Briefings with Committee</a:t>
            </a:r>
            <a:endParaRPr lang="en-US" dirty="0"/>
          </a:p>
          <a:p>
            <a:pPr marL="517525" lvl="1" indent="0">
              <a:buNone/>
            </a:pPr>
            <a:endParaRPr lang="en-US" sz="2400" b="1" dirty="0" smtClean="0">
              <a:solidFill>
                <a:srgbClr val="FFFF00"/>
              </a:solidFill>
            </a:endParaRPr>
          </a:p>
          <a:p>
            <a:pPr marL="517525" lvl="1" indent="0">
              <a:buNone/>
            </a:pPr>
            <a:endParaRPr lang="en-US" sz="1200" dirty="0" smtClean="0"/>
          </a:p>
          <a:p>
            <a:pPr marL="517525" lvl="1" indent="0">
              <a:buNone/>
            </a:pPr>
            <a:r>
              <a:rPr lang="en-US" sz="1200" dirty="0"/>
              <a:t> </a:t>
            </a:r>
          </a:p>
          <a:p>
            <a:pPr marL="517525" lvl="1" indent="0">
              <a:buNone/>
            </a:pP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66528316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4" descr="hc-sunse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8445"/>
            <a:ext cx="91440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288925" y="119063"/>
            <a:ext cx="786447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Thanks!</a:t>
            </a:r>
            <a:endParaRPr lang="en-US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88925" y="1143000"/>
            <a:ext cx="82454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endParaRPr lang="en-US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3975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</p:spPr>
        <p:txBody>
          <a:bodyPr/>
          <a:lstStyle/>
          <a:p>
            <a:pPr algn="ctr"/>
            <a:r>
              <a:rPr lang="en-US" b="1" dirty="0" smtClean="0"/>
              <a:t>Legislative Water Commission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12875"/>
            <a:ext cx="8763000" cy="2868478"/>
          </a:xfrm>
        </p:spPr>
        <p:txBody>
          <a:bodyPr/>
          <a:lstStyle/>
          <a:p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REVIEW-state agencies’ water policy reports &amp; recommendations</a:t>
            </a:r>
          </a:p>
          <a:p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GATHER- data and comments</a:t>
            </a:r>
          </a:p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LEGISLATIVE RECOMMENDATIONS: Assist legislature in formulating legislation</a:t>
            </a:r>
          </a:p>
          <a:p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SHARE-data &amp; information with LCCMR, CWC, legislative standing committees, upon request</a:t>
            </a:r>
          </a:p>
          <a:p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COORDINATE-with the CWC</a:t>
            </a:r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30857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30188"/>
            <a:ext cx="7924800" cy="1329595"/>
          </a:xfrm>
        </p:spPr>
        <p:txBody>
          <a:bodyPr/>
          <a:lstStyle/>
          <a:p>
            <a:pPr algn="ctr"/>
            <a:r>
              <a:rPr lang="en-US" b="1" dirty="0" smtClean="0"/>
              <a:t>How can the recommendations be used?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59784"/>
            <a:ext cx="8458200" cy="4038029"/>
          </a:xfrm>
        </p:spPr>
        <p:txBody>
          <a:bodyPr/>
          <a:lstStyle/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Propose/promote/support legislation</a:t>
            </a:r>
          </a:p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Resource for stakeholders regarding  legislative initiatives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Recommendations to guide or suggests programs/planning/funding: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LCCMR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CWC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Agencies</a:t>
            </a:r>
          </a:p>
        </p:txBody>
      </p:sp>
    </p:spTree>
    <p:extLst>
      <p:ext uri="{BB962C8B-B14F-4D97-AF65-F5344CB8AC3E}">
        <p14:creationId xmlns:p14="http://schemas.microsoft.com/office/powerpoint/2010/main" val="359527353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LWC: 12 Members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1847376"/>
              </p:ext>
            </p:extLst>
          </p:nvPr>
        </p:nvGraphicFramePr>
        <p:xfrm>
          <a:off x="486714" y="1066800"/>
          <a:ext cx="8428687" cy="48787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50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93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99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90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261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09261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11745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Body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First Name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Last Name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Party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District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Home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1745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Sen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Paul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Anderson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Plymouth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1745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Rep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David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Bly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DFL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20B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Northfield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1745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Sen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Rich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Draheim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Madison</a:t>
                      </a:r>
                      <a:r>
                        <a:rPr lang="en-US" sz="2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Lake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1745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Sen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Kent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Eken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DFL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Twin Valley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1745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Rep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Peter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Fischer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DFL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43A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Maplewood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1745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Rep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Glenn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Gruenhagen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18B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Glencoe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1745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Sen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Jason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Isaacson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DFL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19A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Shoreview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7305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Rep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Clark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Johnson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DFL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19A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N. Mankato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1745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Rep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John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Poston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9A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Lake Shore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1745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Rep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Paul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Torkelson*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16B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Hanska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1745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Sen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Bill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Weber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Luverne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1745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Sen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Chuck 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Wiger*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DFL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Maplewood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94732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Agenda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94984"/>
            <a:ext cx="8478032" cy="4869025"/>
          </a:xfrm>
        </p:spPr>
        <p:txBody>
          <a:bodyPr/>
          <a:lstStyle/>
          <a:p>
            <a:pPr marL="517525" lvl="1" indent="0">
              <a:buNone/>
            </a:pPr>
            <a:endParaRPr lang="en-US" sz="2400" b="1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4400" b="1" dirty="0" smtClean="0">
                <a:solidFill>
                  <a:srgbClr val="FFFF00"/>
                </a:solidFill>
              </a:rPr>
              <a:t>2018 Process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4400" b="1" dirty="0" smtClean="0">
                <a:solidFill>
                  <a:srgbClr val="FFFF00"/>
                </a:solidFill>
              </a:rPr>
              <a:t>2019 Process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3600" b="1" dirty="0" smtClean="0">
                <a:solidFill>
                  <a:srgbClr val="FFFF00"/>
                </a:solidFill>
              </a:rPr>
              <a:t>Overview of possible 2019 Issues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3600" b="1" dirty="0" smtClean="0">
                <a:solidFill>
                  <a:srgbClr val="FFFF00"/>
                </a:solidFill>
              </a:rPr>
              <a:t>Describe Today’s Issue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3600" b="1" dirty="0" smtClean="0">
                <a:solidFill>
                  <a:srgbClr val="FFFF00"/>
                </a:solidFill>
              </a:rPr>
              <a:t>Small Group Review/Report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3600" b="1" dirty="0" smtClean="0">
                <a:solidFill>
                  <a:srgbClr val="FFFF00"/>
                </a:solidFill>
              </a:rPr>
              <a:t>Next Steps</a:t>
            </a:r>
          </a:p>
          <a:p>
            <a:pPr marL="517525" lvl="1" indent="0">
              <a:buNone/>
            </a:pPr>
            <a:endParaRPr lang="en-US" sz="1200" dirty="0" smtClean="0"/>
          </a:p>
          <a:p>
            <a:pPr marL="517525" lvl="1" indent="0">
              <a:buNone/>
            </a:pPr>
            <a:r>
              <a:rPr lang="en-US" sz="1200" dirty="0"/>
              <a:t> </a:t>
            </a:r>
          </a:p>
          <a:p>
            <a:pPr marL="517525" lvl="1" indent="0">
              <a:buNone/>
            </a:pP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4815237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2019 Recommendations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94984"/>
            <a:ext cx="8478032" cy="4598182"/>
          </a:xfrm>
        </p:spPr>
        <p:txBody>
          <a:bodyPr/>
          <a:lstStyle/>
          <a:p>
            <a:pPr marL="517525" lvl="1" indent="0">
              <a:buNone/>
            </a:pPr>
            <a:endParaRPr lang="en-US" sz="2400" b="1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600" b="1" dirty="0" smtClean="0">
                <a:solidFill>
                  <a:srgbClr val="FFFF00"/>
                </a:solidFill>
              </a:rPr>
              <a:t>Six Issues with recommendations: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600" b="1" dirty="0" smtClean="0">
                <a:solidFill>
                  <a:srgbClr val="FFFF00"/>
                </a:solidFill>
              </a:rPr>
              <a:t>Based on: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3600" b="1" dirty="0" smtClean="0">
                <a:solidFill>
                  <a:srgbClr val="FFFF00"/>
                </a:solidFill>
              </a:rPr>
              <a:t>2018 session process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3600" b="1" dirty="0" smtClean="0">
                <a:solidFill>
                  <a:srgbClr val="FFFF00"/>
                </a:solidFill>
              </a:rPr>
              <a:t>LWC guidance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3600" b="1" dirty="0" smtClean="0">
                <a:solidFill>
                  <a:srgbClr val="FFFF00"/>
                </a:solidFill>
              </a:rPr>
              <a:t>Stakeholder advice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3600" b="1" dirty="0" smtClean="0">
                <a:solidFill>
                  <a:srgbClr val="FFFF00"/>
                </a:solidFill>
              </a:rPr>
              <a:t>Review of many plans/documents 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16986044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ake Bella N of 330th St and W of County 57 11-7-2012 1-59-33 P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0480"/>
            <a:ext cx="9144000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33400" y="76200"/>
            <a:ext cx="73914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400" b="1" dirty="0" smtClean="0">
              <a:solidFill>
                <a:srgbClr val="FFFF00"/>
              </a:solidFill>
            </a:endParaRPr>
          </a:p>
          <a:p>
            <a:pPr algn="ctr"/>
            <a:r>
              <a:rPr lang="en-US" sz="4000" b="1" dirty="0" smtClean="0">
                <a:solidFill>
                  <a:srgbClr val="002060"/>
                </a:solidFill>
              </a:rPr>
              <a:t>A Firm Foundation</a:t>
            </a:r>
          </a:p>
          <a:p>
            <a:pPr algn="ctr"/>
            <a:endParaRPr lang="en-US" sz="4000" b="1" dirty="0" smtClean="0">
              <a:solidFill>
                <a:srgbClr val="FFFF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FFFF00"/>
                </a:solidFill>
              </a:rPr>
              <a:t>1989- GW Act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FFFF00"/>
                </a:solidFill>
              </a:rPr>
              <a:t>1999- USGS Sustainability Report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FFFF00"/>
                </a:solidFill>
              </a:rPr>
              <a:t>2004- G16 Impaired Waters Plan (MPCA)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FFFF00"/>
                </a:solidFill>
              </a:rPr>
              <a:t>2005- DNR/GW Report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FFFF00"/>
                </a:solidFill>
              </a:rPr>
              <a:t>2006- Clean Water Legacy Act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FFFF00"/>
                </a:solidFill>
              </a:rPr>
              <a:t>2006- ENRTF Sustainability Report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FFFF00"/>
                </a:solidFill>
              </a:rPr>
              <a:t>2008- Clean Water Amendment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FFFF00"/>
                </a:solidFill>
              </a:rPr>
              <a:t>2008 Legislative Water Sustainability Framework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FFFF00"/>
                </a:solidFill>
              </a:rPr>
              <a:t>2009- EQB Sustainability Report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FFFF00"/>
                </a:solidFill>
              </a:rPr>
              <a:t>2012- GW Management Area Plans (DNR)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FFFF00"/>
                </a:solidFill>
              </a:rPr>
              <a:t>2017- Freshwater Society  Reports on Water Sustainability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b="1" dirty="0" smtClean="0">
              <a:solidFill>
                <a:srgbClr val="FFFF00"/>
              </a:solidFill>
            </a:endParaRPr>
          </a:p>
          <a:p>
            <a:pPr algn="ctr"/>
            <a:r>
              <a:rPr lang="en-US" sz="1000" b="1" dirty="0" smtClean="0">
                <a:solidFill>
                  <a:srgbClr val="FFFF00"/>
                </a:solidFill>
              </a:rPr>
              <a:t>(Worthington, MN-2012)</a:t>
            </a:r>
            <a:endParaRPr 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2107416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Miss2up062508.JPG"/>
          <p:cNvPicPr>
            <a:picLocks noChangeAspect="1"/>
          </p:cNvPicPr>
          <p:nvPr/>
        </p:nvPicPr>
        <p:blipFill>
          <a:blip r:embed="rId3" cstate="screen">
            <a:lum brigh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" y="-76200"/>
            <a:ext cx="9144000" cy="6934200"/>
          </a:xfrm>
          <a:prstGeom prst="rect">
            <a:avLst/>
          </a:prstGeom>
        </p:spPr>
      </p:pic>
      <p:sp>
        <p:nvSpPr>
          <p:cNvPr id="33794" name="Slide Number Placeholder 3"/>
          <p:cNvSpPr txBox="1">
            <a:spLocks noGrp="1"/>
          </p:cNvSpPr>
          <p:nvPr/>
        </p:nvSpPr>
        <p:spPr bwMode="auto">
          <a:xfrm>
            <a:off x="7143750" y="6129338"/>
            <a:ext cx="190500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50000"/>
              </a:spcBef>
            </a:pPr>
            <a:fld id="{CEDF6D9E-589F-437C-9337-E5231E9AD7EB}" type="slidenum">
              <a:rPr lang="en-US" sz="1400">
                <a:latin typeface="Arial" pitchFamily="34" charset="0"/>
              </a:rPr>
              <a:pPr algn="r">
                <a:spcBef>
                  <a:spcPct val="50000"/>
                </a:spcBef>
              </a:pPr>
              <a:t>9</a:t>
            </a:fld>
            <a:endParaRPr lang="en-US" sz="1400" dirty="0">
              <a:latin typeface="Arial" pitchFamily="34" charset="0"/>
            </a:endParaRPr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531459" y="609600"/>
            <a:ext cx="7162804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endParaRPr lang="en-US" sz="4800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</a:pPr>
            <a:endParaRPr lang="en-US" sz="48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4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Six Issue Areas</a:t>
            </a:r>
            <a:endParaRPr lang="en-US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980285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7-00134_MS_Qwest_template_Segoe">
  <a:themeElements>
    <a:clrScheme name="Blue Template-Template">
      <a:dk1>
        <a:srgbClr val="000000"/>
      </a:dk1>
      <a:lt1>
        <a:srgbClr val="FFFFFF"/>
      </a:lt1>
      <a:dk2>
        <a:srgbClr val="050595"/>
      </a:dk2>
      <a:lt2>
        <a:srgbClr val="FFFF99"/>
      </a:lt2>
      <a:accent1>
        <a:srgbClr val="FFC000"/>
      </a:accent1>
      <a:accent2>
        <a:srgbClr val="3497AE"/>
      </a:accent2>
      <a:accent3>
        <a:srgbClr val="DF8045"/>
      </a:accent3>
      <a:accent4>
        <a:srgbClr val="7DCC2E"/>
      </a:accent4>
      <a:accent5>
        <a:srgbClr val="FF9929"/>
      </a:accent5>
      <a:accent6>
        <a:srgbClr val="7D3DA1"/>
      </a:accent6>
      <a:hlink>
        <a:srgbClr val="F3EB4F"/>
      </a:hlink>
      <a:folHlink>
        <a:srgbClr val="7DDD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91436" tIns="45718" rIns="91436" bIns="45718" numCol="1" rtlCol="0" anchor="ctr" anchorCtr="0" compatLnSpc="1">
        <a:prstTxWarp prst="textNoShape">
          <a:avLst/>
        </a:prstTxWarp>
      </a:bodyPr>
      <a:lstStyle>
        <a:defPPr algn="ctr" defTabSz="914099" fontAlgn="base">
          <a:spcBef>
            <a:spcPct val="0"/>
          </a:spcBef>
          <a:spcAft>
            <a:spcPct val="0"/>
          </a:spcAft>
          <a:defRPr sz="2300" dirty="0" smtClean="0"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White with Courier font for code slides">
  <a:themeElements>
    <a:clrScheme name="Blue Template-Template">
      <a:dk1>
        <a:srgbClr val="000000"/>
      </a:dk1>
      <a:lt1>
        <a:srgbClr val="FFFFFF"/>
      </a:lt1>
      <a:dk2>
        <a:srgbClr val="050595"/>
      </a:dk2>
      <a:lt2>
        <a:srgbClr val="FFFFFF"/>
      </a:lt2>
      <a:accent1>
        <a:srgbClr val="FFC000"/>
      </a:accent1>
      <a:accent2>
        <a:srgbClr val="3497AE"/>
      </a:accent2>
      <a:accent3>
        <a:srgbClr val="DF8045"/>
      </a:accent3>
      <a:accent4>
        <a:srgbClr val="7DCC2E"/>
      </a:accent4>
      <a:accent5>
        <a:srgbClr val="FF9929"/>
      </a:accent5>
      <a:accent6>
        <a:srgbClr val="7D3DA1"/>
      </a:accent6>
      <a:hlink>
        <a:srgbClr val="F3EB4F"/>
      </a:hlink>
      <a:folHlink>
        <a:srgbClr val="7DDD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109728" tIns="54864" rIns="109728" bIns="54864" numCol="1" rtlCol="0" anchor="ctr" anchorCtr="0" compatLnSpc="1">
        <a:prstTxWarp prst="textNoShape">
          <a:avLst/>
        </a:prstTxWarp>
      </a:bodyPr>
      <a:lstStyle>
        <a:defPPr marL="0" marR="0" indent="0" algn="ctr" defTabSz="10969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800" b="0" i="0" u="none" strike="noStrike" cap="none" normalizeH="0" baseline="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C8D45093-9C65-46FB-9332-B88902DC522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Sample presentation slides (Blue with white cloud border design)</Template>
  <TotalTime>2702</TotalTime>
  <Words>916</Words>
  <Application>Microsoft Office PowerPoint</Application>
  <PresentationFormat>On-screen Show (4:3)</PresentationFormat>
  <Paragraphs>321</Paragraphs>
  <Slides>25</Slides>
  <Notes>16</Notes>
  <HiddenSlides>2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Calibri</vt:lpstr>
      <vt:lpstr>Courier New</vt:lpstr>
      <vt:lpstr>Wingdings</vt:lpstr>
      <vt:lpstr>7-00134_MS_Qwest_template_Segoe</vt:lpstr>
      <vt:lpstr>White with Courier font for code slides</vt:lpstr>
      <vt:lpstr>PowerPoint Presentation</vt:lpstr>
      <vt:lpstr>PowerPoint Presentation</vt:lpstr>
      <vt:lpstr>Legislative Water Commission</vt:lpstr>
      <vt:lpstr>How can the recommendations be used?</vt:lpstr>
      <vt:lpstr>LWC: 12 Members</vt:lpstr>
      <vt:lpstr>Agenda</vt:lpstr>
      <vt:lpstr>2019 Recommendations</vt:lpstr>
      <vt:lpstr>PowerPoint Presentation</vt:lpstr>
      <vt:lpstr>PowerPoint Presentation</vt:lpstr>
      <vt:lpstr>PowerPoint Presentation</vt:lpstr>
      <vt:lpstr>PowerPoint Presentation</vt:lpstr>
      <vt:lpstr> Wastewater/Storm Water</vt:lpstr>
      <vt:lpstr>PowerPoint Presentation</vt:lpstr>
      <vt:lpstr>Recommendations: Wastewater</vt:lpstr>
      <vt:lpstr>PowerPoint Presentation</vt:lpstr>
      <vt:lpstr>PowerPoint Presentation</vt:lpstr>
      <vt:lpstr>PowerPoint Presentation</vt:lpstr>
      <vt:lpstr>PowerPoint Presentation</vt:lpstr>
      <vt:lpstr>Recommendations: GW Sustainability</vt:lpstr>
      <vt:lpstr>PowerPoint Presentation</vt:lpstr>
      <vt:lpstr>Next Steps</vt:lpstr>
      <vt:lpstr>PowerPoint Presentation</vt:lpstr>
      <vt:lpstr>Thank You</vt:lpstr>
      <vt:lpstr>Next Steps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Minnesota’s  Legislative Water Commission</dc:title>
  <dc:creator>Barb Huberty</dc:creator>
  <cp:keywords/>
  <cp:lastModifiedBy>Kasey Gerkovich</cp:lastModifiedBy>
  <cp:revision>277</cp:revision>
  <cp:lastPrinted>2018-04-20T14:20:07Z</cp:lastPrinted>
  <dcterms:created xsi:type="dcterms:W3CDTF">2015-03-10T18:36:30Z</dcterms:created>
  <dcterms:modified xsi:type="dcterms:W3CDTF">2018-07-25T14:17:25Z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TC102867179990</vt:lpwstr>
  </property>
</Properties>
</file>